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5" r:id="rId11"/>
    <p:sldId id="286" r:id="rId12"/>
    <p:sldId id="265" r:id="rId13"/>
    <p:sldId id="266" r:id="rId14"/>
    <p:sldId id="267" r:id="rId15"/>
    <p:sldId id="269" r:id="rId16"/>
    <p:sldId id="268" r:id="rId17"/>
    <p:sldId id="270" r:id="rId18"/>
    <p:sldId id="271" r:id="rId19"/>
    <p:sldId id="272" r:id="rId20"/>
    <p:sldId id="273" r:id="rId21"/>
    <p:sldId id="276" r:id="rId22"/>
    <p:sldId id="275" r:id="rId23"/>
    <p:sldId id="282" r:id="rId24"/>
    <p:sldId id="283" r:id="rId25"/>
    <p:sldId id="277" r:id="rId26"/>
    <p:sldId id="278" r:id="rId27"/>
    <p:sldId id="279" r:id="rId28"/>
    <p:sldId id="280" r:id="rId29"/>
    <p:sldId id="281" r:id="rId30"/>
    <p:sldId id="28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0021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4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://im0-tub.yandex.net/i?id=68340104-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3643314"/>
            <a:ext cx="2429406" cy="2000264"/>
          </a:xfrm>
          <a:prstGeom prst="rect">
            <a:avLst/>
          </a:prstGeom>
          <a:noFill/>
        </p:spPr>
      </p:pic>
      <p:pic>
        <p:nvPicPr>
          <p:cNvPr id="1034" name="Picture 10" descr="http://im7-tub.yandex.net/i?id=54494160-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642918"/>
            <a:ext cx="2251837" cy="2071702"/>
          </a:xfrm>
          <a:prstGeom prst="rect">
            <a:avLst/>
          </a:prstGeom>
          <a:noFill/>
        </p:spPr>
      </p:pic>
      <p:pic>
        <p:nvPicPr>
          <p:cNvPr id="1036" name="Picture 12" descr="http://im4-tub.yandex.net/i?id=23287469-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714752"/>
            <a:ext cx="2357454" cy="1785950"/>
          </a:xfrm>
          <a:prstGeom prst="rect">
            <a:avLst/>
          </a:prstGeom>
          <a:noFill/>
        </p:spPr>
      </p:pic>
      <p:pic>
        <p:nvPicPr>
          <p:cNvPr id="1038" name="Picture 14" descr="http://im2-tub.yandex.net/i?id=114419576-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571480"/>
            <a:ext cx="2286016" cy="2214578"/>
          </a:xfrm>
          <a:prstGeom prst="rect">
            <a:avLst/>
          </a:prstGeom>
          <a:noFill/>
        </p:spPr>
      </p:pic>
      <p:pic>
        <p:nvPicPr>
          <p:cNvPr id="1040" name="Picture 16" descr="http://im7-tub.yandex.net/i?id=182669109-0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2264" y="357166"/>
            <a:ext cx="2286016" cy="592935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286248" y="514351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Гришина Марина Анатольевна,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у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у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читель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биологии.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1 квалификационная категория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МБОУ «Васильевская кадетская школа №1»</a:t>
            </a:r>
          </a:p>
          <a:p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Зеленодольский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район РТ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5-tub.yandex.net/i?id=160514115-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571744"/>
            <a:ext cx="1857388" cy="200026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-214338"/>
            <a:ext cx="84296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Мочковатая корневая система</a:t>
            </a:r>
            <a:endParaRPr lang="ru-RU" sz="6000" b="1" dirty="0">
              <a:solidFill>
                <a:srgbClr val="C00000"/>
              </a:solidFill>
            </a:endParaRPr>
          </a:p>
        </p:txBody>
      </p:sp>
      <p:pic>
        <p:nvPicPr>
          <p:cNvPr id="1028" name="Picture 4" descr="http://im3-tub.yandex.net/i?id=14751643-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903256"/>
            <a:ext cx="1857388" cy="1497161"/>
          </a:xfrm>
          <a:prstGeom prst="rect">
            <a:avLst/>
          </a:prstGeom>
          <a:noFill/>
        </p:spPr>
      </p:pic>
      <p:pic>
        <p:nvPicPr>
          <p:cNvPr id="1030" name="Picture 6" descr="http://im5-tub.yandex.net/i?id=75898891-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714884"/>
            <a:ext cx="2357454" cy="1857388"/>
          </a:xfrm>
          <a:prstGeom prst="rect">
            <a:avLst/>
          </a:prstGeom>
          <a:noFill/>
        </p:spPr>
      </p:pic>
      <p:pic>
        <p:nvPicPr>
          <p:cNvPr id="1032" name="Picture 8" descr="http://im6-tub.yandex.net/i?id=95574632-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4786322"/>
            <a:ext cx="2357454" cy="1785950"/>
          </a:xfrm>
          <a:prstGeom prst="rect">
            <a:avLst/>
          </a:prstGeom>
          <a:noFill/>
        </p:spPr>
      </p:pic>
      <p:pic>
        <p:nvPicPr>
          <p:cNvPr id="1036" name="Picture 12" descr="http://im3-tub.yandex.net/i?id=32834653-01"/>
          <p:cNvPicPr>
            <a:picLocks noChangeAspect="1" noChangeArrowheads="1"/>
          </p:cNvPicPr>
          <p:nvPr/>
        </p:nvPicPr>
        <p:blipFill>
          <a:blip r:embed="rId6" cstate="print"/>
          <a:srcRect l="40476"/>
          <a:stretch>
            <a:fillRect/>
          </a:stretch>
        </p:blipFill>
        <p:spPr bwMode="auto">
          <a:xfrm>
            <a:off x="5786446" y="2000240"/>
            <a:ext cx="1785950" cy="1785950"/>
          </a:xfrm>
          <a:prstGeom prst="rect">
            <a:avLst/>
          </a:prstGeom>
          <a:noFill/>
        </p:spPr>
      </p:pic>
      <p:pic>
        <p:nvPicPr>
          <p:cNvPr id="1038" name="Picture 14" descr="http://im7-tub.yandex.net/i?id=48939421-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43306" y="2000240"/>
            <a:ext cx="2143140" cy="1785950"/>
          </a:xfrm>
          <a:prstGeom prst="rect">
            <a:avLst/>
          </a:prstGeom>
          <a:noFill/>
        </p:spPr>
      </p:pic>
      <p:pic>
        <p:nvPicPr>
          <p:cNvPr id="1040" name="Picture 16" descr="http://im6-tub.yandex.net/i?id=106999558-0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72132" y="4000504"/>
            <a:ext cx="2786082" cy="26865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85728"/>
            <a:ext cx="84296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Стержневая корневая система</a:t>
            </a:r>
            <a:endParaRPr lang="ru-RU" sz="6000" b="1" dirty="0">
              <a:solidFill>
                <a:srgbClr val="C00000"/>
              </a:solidFill>
            </a:endParaRPr>
          </a:p>
        </p:txBody>
      </p:sp>
      <p:pic>
        <p:nvPicPr>
          <p:cNvPr id="44034" name="Picture 2" descr="http://im4-tub.yandex.net/i?id=27126777-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500306"/>
            <a:ext cx="2857520" cy="3000396"/>
          </a:xfrm>
          <a:prstGeom prst="rect">
            <a:avLst/>
          </a:prstGeom>
          <a:noFill/>
        </p:spPr>
      </p:pic>
      <p:pic>
        <p:nvPicPr>
          <p:cNvPr id="44038" name="Picture 6" descr="http://im6-tub.yandex.net/i?id=150964948-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500306"/>
            <a:ext cx="2786082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3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928802"/>
            <a:ext cx="4319587" cy="3454401"/>
          </a:xfrm>
          <a:prstGeom prst="rect">
            <a:avLst/>
          </a:prstGeom>
          <a:noFill/>
        </p:spPr>
      </p:pic>
      <p:pic>
        <p:nvPicPr>
          <p:cNvPr id="21508" name="Picture 4" descr="http://im6-tub.yandex.net/i?id=126856313-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1928802"/>
            <a:ext cx="2000264" cy="3500462"/>
          </a:xfrm>
          <a:prstGeom prst="rect">
            <a:avLst/>
          </a:prstGeom>
          <a:noFill/>
        </p:spPr>
      </p:pic>
      <p:pic>
        <p:nvPicPr>
          <p:cNvPr id="21510" name="Picture 6" descr="http://im3-tub.yandex.net/i?id=57416084-0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928802"/>
            <a:ext cx="1928826" cy="350046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42910" y="500042"/>
            <a:ext cx="78581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Типы корневых систем</a:t>
            </a:r>
            <a:endParaRPr lang="ru-RU" sz="5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642918"/>
            <a:ext cx="66437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Задание: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2976" y="1571612"/>
            <a:ext cx="68580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00B050"/>
                </a:solidFill>
              </a:rPr>
              <a:t>собери таблицу</a:t>
            </a:r>
            <a:endParaRPr lang="ru-RU" sz="6600" b="1" dirty="0">
              <a:solidFill>
                <a:srgbClr val="00B050"/>
              </a:solidFill>
            </a:endParaRPr>
          </a:p>
        </p:txBody>
      </p:sp>
      <p:pic>
        <p:nvPicPr>
          <p:cNvPr id="23554" name="Picture 2" descr="http://im8-tub.yandex.net/i?id=86394634-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571744"/>
            <a:ext cx="3857652" cy="4000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72" y="285728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b="1" dirty="0" smtClean="0">
                <a:solidFill>
                  <a:srgbClr val="C00000"/>
                </a:solidFill>
              </a:rPr>
              <a:t>Корни</a:t>
            </a:r>
            <a:r>
              <a:rPr lang="ru-RU" sz="3200" b="1" dirty="0" smtClean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57422" y="285728"/>
            <a:ext cx="621510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-</a:t>
            </a: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00B050"/>
                </a:solidFill>
              </a:rPr>
              <a:t>подземные органы растений, всасывающие воду, минеральные соли, удерживающие растение в почве.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3071810"/>
            <a:ext cx="4000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2. Корневая система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00562" y="3071810"/>
            <a:ext cx="43577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- </a:t>
            </a:r>
            <a:r>
              <a:rPr lang="ru-RU" sz="2800" b="1" dirty="0" smtClean="0">
                <a:solidFill>
                  <a:srgbClr val="00B050"/>
                </a:solidFill>
              </a:rPr>
              <a:t>система всех корней растений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4857760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3. Главный корень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0562" y="4929198"/>
            <a:ext cx="36433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- корень, уходящий в почву глубже всех</a:t>
            </a:r>
            <a:endParaRPr lang="ru-RU" sz="2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642918"/>
            <a:ext cx="3429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4. Боковые корни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57620" y="642918"/>
            <a:ext cx="50720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- корни, отходящие по бокам от главного и придаточного корня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2214554"/>
            <a:ext cx="33575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5. Придаточные корни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14744" y="2214554"/>
            <a:ext cx="52149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- корни, отходящие по бокам от стебля.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3786190"/>
            <a:ext cx="33575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6. Стержневая корневая система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7620" y="3786190"/>
            <a:ext cx="49292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- система, состоящая из главного и боковых корней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596" y="5286388"/>
            <a:ext cx="3714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7. Мочковатая корневая система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00496" y="5196007"/>
            <a:ext cx="492922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- система, состоящая из придаточных  и боковых корней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9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428604"/>
            <a:ext cx="80010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5400" b="1" dirty="0" smtClean="0">
                <a:solidFill>
                  <a:srgbClr val="C00000"/>
                </a:solidFill>
              </a:rPr>
              <a:t>Видоизменения корней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2050" name="AutoShape 2" descr="http://im5-tub.yandex.net/i?id=20812833-08"/>
          <p:cNvSpPr>
            <a:spLocks noChangeAspect="1" noChangeArrowheads="1"/>
          </p:cNvSpPr>
          <p:nvPr/>
        </p:nvSpPr>
        <p:spPr bwMode="auto">
          <a:xfrm>
            <a:off x="155575" y="-403225"/>
            <a:ext cx="1428750" cy="84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im5-tub.yandex.net/i?id=20812833-08"/>
          <p:cNvSpPr>
            <a:spLocks noChangeAspect="1" noChangeArrowheads="1"/>
          </p:cNvSpPr>
          <p:nvPr/>
        </p:nvSpPr>
        <p:spPr bwMode="auto">
          <a:xfrm>
            <a:off x="155575" y="-403225"/>
            <a:ext cx="1428750" cy="84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im2-tub.yandex.net/i?id=67581734-10"/>
          <p:cNvSpPr>
            <a:spLocks noChangeAspect="1" noChangeArrowheads="1"/>
          </p:cNvSpPr>
          <p:nvPr/>
        </p:nvSpPr>
        <p:spPr bwMode="auto">
          <a:xfrm>
            <a:off x="155575" y="-639763"/>
            <a:ext cx="971550" cy="1333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http://im2-tub.yandex.net/i?id=67581734-10"/>
          <p:cNvSpPr>
            <a:spLocks noChangeAspect="1" noChangeArrowheads="1"/>
          </p:cNvSpPr>
          <p:nvPr/>
        </p:nvSpPr>
        <p:spPr bwMode="auto">
          <a:xfrm>
            <a:off x="155575" y="-639763"/>
            <a:ext cx="971550" cy="1333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" name="AutoShape 2" descr="http://im2-tub.yandex.net/i?id=67581734-10"/>
          <p:cNvSpPr>
            <a:spLocks noChangeAspect="1" noChangeArrowheads="1"/>
          </p:cNvSpPr>
          <p:nvPr/>
        </p:nvSpPr>
        <p:spPr bwMode="auto">
          <a:xfrm>
            <a:off x="155575" y="-639763"/>
            <a:ext cx="971550" cy="1333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://im5-tub.yandex.net/i?id=20812833-08"/>
          <p:cNvSpPr>
            <a:spLocks noChangeAspect="1" noChangeArrowheads="1"/>
          </p:cNvSpPr>
          <p:nvPr/>
        </p:nvSpPr>
        <p:spPr bwMode="auto">
          <a:xfrm>
            <a:off x="155575" y="-403225"/>
            <a:ext cx="1428750" cy="84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im5-tub.yandex.net/i?id=20812833-08"/>
          <p:cNvSpPr>
            <a:spLocks noChangeAspect="1" noChangeArrowheads="1"/>
          </p:cNvSpPr>
          <p:nvPr/>
        </p:nvSpPr>
        <p:spPr bwMode="auto">
          <a:xfrm>
            <a:off x="155575" y="-403225"/>
            <a:ext cx="1428750" cy="84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://im5-tub.yandex.net/i?id=20812833-08"/>
          <p:cNvSpPr>
            <a:spLocks noChangeAspect="1" noChangeArrowheads="1"/>
          </p:cNvSpPr>
          <p:nvPr/>
        </p:nvSpPr>
        <p:spPr bwMode="auto">
          <a:xfrm>
            <a:off x="155575" y="-403225"/>
            <a:ext cx="1428750" cy="84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http://im5-tub.yandex.net/i?id=20812833-08"/>
          <p:cNvSpPr>
            <a:spLocks noChangeAspect="1" noChangeArrowheads="1"/>
          </p:cNvSpPr>
          <p:nvPr/>
        </p:nvSpPr>
        <p:spPr bwMode="auto">
          <a:xfrm>
            <a:off x="155575" y="-403225"/>
            <a:ext cx="1428750" cy="84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http://im8-tub.yandex.net/i?id=8894117-08"/>
          <p:cNvSpPr>
            <a:spLocks noChangeAspect="1" noChangeArrowheads="1"/>
          </p:cNvSpPr>
          <p:nvPr/>
        </p:nvSpPr>
        <p:spPr bwMode="auto">
          <a:xfrm>
            <a:off x="155575" y="-441325"/>
            <a:ext cx="1428750" cy="933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http://im5-tub.yandex.net/i?id=20812833-08"/>
          <p:cNvSpPr>
            <a:spLocks noChangeAspect="1" noChangeArrowheads="1"/>
          </p:cNvSpPr>
          <p:nvPr/>
        </p:nvSpPr>
        <p:spPr bwMode="auto">
          <a:xfrm>
            <a:off x="155575" y="-403225"/>
            <a:ext cx="1428750" cy="84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://im5-tub.yandex.net/i?id=20812833-08"/>
          <p:cNvSpPr>
            <a:spLocks noChangeAspect="1" noChangeArrowheads="1"/>
          </p:cNvSpPr>
          <p:nvPr/>
        </p:nvSpPr>
        <p:spPr bwMode="auto">
          <a:xfrm>
            <a:off x="155575" y="-403225"/>
            <a:ext cx="1428750" cy="84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AutoShape 18" descr="http://im5-tub.yandex.net/i?id=20812833-08"/>
          <p:cNvSpPr>
            <a:spLocks noChangeAspect="1" noChangeArrowheads="1"/>
          </p:cNvSpPr>
          <p:nvPr/>
        </p:nvSpPr>
        <p:spPr bwMode="auto">
          <a:xfrm>
            <a:off x="155575" y="-403225"/>
            <a:ext cx="1428750" cy="84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643174" y="5572140"/>
            <a:ext cx="42148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B050"/>
                </a:solidFill>
              </a:rPr>
              <a:t>Корнеплоды</a:t>
            </a:r>
            <a:endParaRPr lang="ru-RU" sz="5400" b="1" dirty="0">
              <a:solidFill>
                <a:srgbClr val="00B050"/>
              </a:solidFill>
            </a:endParaRPr>
          </a:p>
        </p:txBody>
      </p:sp>
      <p:pic>
        <p:nvPicPr>
          <p:cNvPr id="3" name="Picture 2" descr="http://im5-tub.yandex.net/i?id=99884138-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214422"/>
            <a:ext cx="2428892" cy="22145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" descr="http://im2-tub.yandex.net/i?id=837938-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3214686"/>
            <a:ext cx="2714644" cy="23574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 descr="http://im6-tub.yandex.net/i?id=80607591-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1142984"/>
            <a:ext cx="2571768" cy="2500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0298" y="5500702"/>
            <a:ext cx="4429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err="1" smtClean="0">
                <a:solidFill>
                  <a:srgbClr val="00B050"/>
                </a:solidFill>
              </a:rPr>
              <a:t>Корнеклубни</a:t>
            </a:r>
            <a:endParaRPr lang="ru-RU" sz="5400" b="1" dirty="0">
              <a:solidFill>
                <a:srgbClr val="00B050"/>
              </a:solidFill>
            </a:endParaRPr>
          </a:p>
        </p:txBody>
      </p:sp>
      <p:pic>
        <p:nvPicPr>
          <p:cNvPr id="27650" name="Picture 2" descr="http://im7-tub.yandex.net/i?id=117715511-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71612"/>
            <a:ext cx="3214710" cy="2786082"/>
          </a:xfrm>
          <a:prstGeom prst="rect">
            <a:avLst/>
          </a:prstGeom>
          <a:noFill/>
        </p:spPr>
      </p:pic>
      <p:pic>
        <p:nvPicPr>
          <p:cNvPr id="27652" name="Picture 4" descr="http://im3-tub.yandex.net/i?id=42826324-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714488"/>
            <a:ext cx="3000396" cy="2714644"/>
          </a:xfrm>
          <a:prstGeom prst="rect">
            <a:avLst/>
          </a:prstGeom>
          <a:noFill/>
        </p:spPr>
      </p:pic>
      <p:pic>
        <p:nvPicPr>
          <p:cNvPr id="27654" name="Picture 6" descr="http://im0-tub.yandex.net/i?id=8261916-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500042"/>
            <a:ext cx="2071702" cy="2000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6" name="Picture 8" descr="http://im7-tub.yandex.net/i?id=48273448-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285728"/>
            <a:ext cx="2143108" cy="2428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5286388"/>
            <a:ext cx="57106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Корни -  прицепки</a:t>
            </a:r>
            <a:endParaRPr lang="ru-RU" sz="54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 descr="http://files.school-collection.edu.ru/dlrstore/dc600bdb-b962-47e7-8d6d-49ecb759253b/%5bBI6RA_5-04%5d_%5bIL_03%5d-k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714356"/>
            <a:ext cx="778674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5572140"/>
            <a:ext cx="5786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Воздушные корни</a:t>
            </a:r>
            <a:endParaRPr lang="ru-RU" sz="5400" b="1" dirty="0">
              <a:solidFill>
                <a:srgbClr val="00B050"/>
              </a:solidFill>
            </a:endParaRPr>
          </a:p>
        </p:txBody>
      </p:sp>
      <p:pic>
        <p:nvPicPr>
          <p:cNvPr id="2050" name="Picture 2" descr="http://files.school-collection.edu.ru/dlrstore/a016ce9a-3096-45f1-8155-c9e4664d3986/%5bBI6RA_5-04%5d_%5bIL_02%5d-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428604"/>
            <a:ext cx="5214974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28926" y="571480"/>
            <a:ext cx="5857916" cy="51706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часть организма, выполняющая определенные функции. </a:t>
            </a:r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714356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Орган - это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5500702"/>
            <a:ext cx="69294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Корни - подпорки</a:t>
            </a:r>
            <a:endParaRPr lang="ru-RU" sz="5400" b="1" dirty="0">
              <a:solidFill>
                <a:srgbClr val="00B050"/>
              </a:solidFill>
            </a:endParaRPr>
          </a:p>
        </p:txBody>
      </p:sp>
      <p:pic>
        <p:nvPicPr>
          <p:cNvPr id="2056" name="Picture 8" descr="http://im8-tub.yandex.net/i?id=123333680-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142984"/>
            <a:ext cx="5143536" cy="428628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286644" y="4000504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Бадьян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5643578"/>
            <a:ext cx="67151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Дыхательные корни</a:t>
            </a:r>
            <a:endParaRPr lang="ru-RU" sz="5400" b="1" dirty="0">
              <a:solidFill>
                <a:srgbClr val="00B050"/>
              </a:solidFill>
            </a:endParaRPr>
          </a:p>
        </p:txBody>
      </p:sp>
      <p:pic>
        <p:nvPicPr>
          <p:cNvPr id="33794" name="Picture 2" descr="http://im4-tub.yandex.net/i?id=64530605-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000108"/>
            <a:ext cx="6286544" cy="457203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001024" y="4357694"/>
            <a:ext cx="1142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Мангр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5572140"/>
            <a:ext cx="7572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B050"/>
                </a:solidFill>
              </a:rPr>
              <a:t>Змеевидные корни</a:t>
            </a:r>
            <a:endParaRPr lang="ru-RU" sz="5400" b="1" dirty="0">
              <a:solidFill>
                <a:srgbClr val="00B050"/>
              </a:solidFill>
            </a:endParaRPr>
          </a:p>
        </p:txBody>
      </p:sp>
      <p:pic>
        <p:nvPicPr>
          <p:cNvPr id="32770" name="Picture 2" descr="http://im6-tub.yandex.net/i?id=30970173-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928670"/>
            <a:ext cx="5500726" cy="478634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572396" y="4000504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Сейба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480" y="285728"/>
            <a:ext cx="5786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Знаете ли вы?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285860"/>
            <a:ext cx="89297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Самые длинные корни — </a:t>
            </a:r>
            <a:r>
              <a:rPr lang="ru-RU" sz="2800" b="1" dirty="0" smtClean="0">
                <a:solidFill>
                  <a:srgbClr val="C00000"/>
                </a:solidFill>
              </a:rPr>
              <a:t>120 м </a:t>
            </a:r>
            <a:r>
              <a:rPr lang="ru-RU" sz="2800" b="1" dirty="0" smtClean="0">
                <a:solidFill>
                  <a:srgbClr val="00B050"/>
                </a:solidFill>
              </a:rPr>
              <a:t>— у дикого инжира, растущего вблизи пещеры Эхо в восточном Трансваале (ЮАР). 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34818" name="Picture 2" descr="http://im5-tub.yandex.net/i?id=93655179-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3214686"/>
            <a:ext cx="2857520" cy="2786082"/>
          </a:xfrm>
          <a:prstGeom prst="rect">
            <a:avLst/>
          </a:prstGeom>
          <a:noFill/>
        </p:spPr>
      </p:pic>
      <p:pic>
        <p:nvPicPr>
          <p:cNvPr id="34820" name="Picture 4" descr="http://im8-tub.yandex.net/i?id=82784729-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214686"/>
            <a:ext cx="2714644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785794"/>
            <a:ext cx="72152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2800" b="1" dirty="0" smtClean="0">
                <a:solidFill>
                  <a:srgbClr val="00B050"/>
                </a:solidFill>
              </a:rPr>
              <a:t>  Самые глубокие корни имеют пустынные растения. Корневая система кустарника </a:t>
            </a:r>
            <a:r>
              <a:rPr lang="ru-RU" sz="2800" b="1" dirty="0" err="1" smtClean="0">
                <a:solidFill>
                  <a:srgbClr val="00B050"/>
                </a:solidFill>
              </a:rPr>
              <a:t>пропописа</a:t>
            </a:r>
            <a:r>
              <a:rPr lang="ru-RU" sz="2800" b="1" dirty="0" smtClean="0">
                <a:solidFill>
                  <a:srgbClr val="00B050"/>
                </a:solidFill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</a:rPr>
              <a:t>серёжкоцветного</a:t>
            </a:r>
            <a:r>
              <a:rPr lang="ru-RU" sz="2800" b="1" dirty="0" smtClean="0">
                <a:solidFill>
                  <a:srgbClr val="00B050"/>
                </a:solidFill>
              </a:rPr>
              <a:t>, или </a:t>
            </a:r>
            <a:r>
              <a:rPr lang="ru-RU" sz="2800" b="1" dirty="0" err="1" smtClean="0">
                <a:solidFill>
                  <a:srgbClr val="00B050"/>
                </a:solidFill>
              </a:rPr>
              <a:t>мескита</a:t>
            </a:r>
            <a:r>
              <a:rPr lang="ru-RU" sz="2800" b="1" dirty="0" smtClean="0">
                <a:solidFill>
                  <a:srgbClr val="00B050"/>
                </a:solidFill>
              </a:rPr>
              <a:t>, достигает глубины более 50 м, у верблюжьей колючки — 20 м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40962" name="Picture 2" descr="http://im7-tub.yandex.net/i?id=106595693-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3286124"/>
            <a:ext cx="3714776" cy="31432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0964" name="Picture 4" descr="http://im2-tub.yandex.net/i?id=3142303-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286124"/>
            <a:ext cx="3857652" cy="31432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357166"/>
            <a:ext cx="714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Чудеса природы</a:t>
            </a:r>
            <a:endParaRPr lang="ru-RU" sz="54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Фотографии природы :: Корни растений фото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571612"/>
            <a:ext cx="607223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тографии природы :: Корни растений фото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500042"/>
            <a:ext cx="6429420" cy="564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тографии природы :: Корни растений фото 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071546"/>
            <a:ext cx="664373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тографии природы :: Корни растений фото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714356"/>
            <a:ext cx="600079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тографии природы :: Корни растений фото 1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928670"/>
            <a:ext cx="628654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1472" y="285728"/>
            <a:ext cx="8001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Органы цветковых растений</a:t>
            </a:r>
            <a:endParaRPr lang="ru-RU" sz="4000" b="1" dirty="0">
              <a:solidFill>
                <a:srgbClr val="C00000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10800000" flipV="1">
            <a:off x="2143108" y="1214422"/>
            <a:ext cx="1714512" cy="64294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929190" y="1285860"/>
            <a:ext cx="1714512" cy="57150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14348" y="2214554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Вегетативные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14942" y="2214554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Генеративные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14338" name="Picture 2" descr="http://im0-tub.yandex.net/i?id=40417207-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143380"/>
            <a:ext cx="1500198" cy="2071702"/>
          </a:xfrm>
          <a:prstGeom prst="rect">
            <a:avLst/>
          </a:prstGeom>
          <a:noFill/>
        </p:spPr>
      </p:pic>
      <p:pic>
        <p:nvPicPr>
          <p:cNvPr id="14340" name="Picture 4" descr="http://im2-tub.yandex.net/i?id=84188667-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4143380"/>
            <a:ext cx="1433513" cy="2071702"/>
          </a:xfrm>
          <a:prstGeom prst="rect">
            <a:avLst/>
          </a:prstGeom>
          <a:noFill/>
        </p:spPr>
      </p:pic>
      <p:pic>
        <p:nvPicPr>
          <p:cNvPr id="14342" name="Picture 6" descr="http://im5-tub.yandex.net/i?id=118410251-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4143380"/>
            <a:ext cx="1357322" cy="2071702"/>
          </a:xfrm>
          <a:prstGeom prst="rect">
            <a:avLst/>
          </a:prstGeom>
          <a:noFill/>
        </p:spPr>
      </p:pic>
      <p:pic>
        <p:nvPicPr>
          <p:cNvPr id="14344" name="Picture 8" descr="http://im4-tub.yandex.net/i?id=23287469-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4143380"/>
            <a:ext cx="1428750" cy="2071702"/>
          </a:xfrm>
          <a:prstGeom prst="rect">
            <a:avLst/>
          </a:prstGeom>
          <a:noFill/>
        </p:spPr>
      </p:pic>
      <p:pic>
        <p:nvPicPr>
          <p:cNvPr id="14346" name="Picture 10" descr="http://im0-tub.yandex.net/i?id=98870060-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7950" y="4357694"/>
            <a:ext cx="1500198" cy="1285884"/>
          </a:xfrm>
          <a:prstGeom prst="rect">
            <a:avLst/>
          </a:prstGeom>
          <a:noFill/>
        </p:spPr>
      </p:pic>
      <p:pic>
        <p:nvPicPr>
          <p:cNvPr id="14348" name="Picture 12" descr="http://im0-tub.yandex.net/i?id=139448326-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00958" y="4214818"/>
            <a:ext cx="1428750" cy="2000264"/>
          </a:xfrm>
          <a:prstGeom prst="rect">
            <a:avLst/>
          </a:prstGeom>
          <a:noFill/>
        </p:spPr>
      </p:pic>
      <p:cxnSp>
        <p:nvCxnSpPr>
          <p:cNvPr id="23" name="Прямая со стрелкой 22"/>
          <p:cNvCxnSpPr/>
          <p:nvPr/>
        </p:nvCxnSpPr>
        <p:spPr>
          <a:xfrm rot="5400000">
            <a:off x="714348" y="3071810"/>
            <a:ext cx="928694" cy="6429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5400000">
            <a:off x="2072464" y="3428206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6200000" flipH="1">
            <a:off x="3286116" y="3071810"/>
            <a:ext cx="785818" cy="6429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5400000">
            <a:off x="5322099" y="3250405"/>
            <a:ext cx="1071570" cy="4286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5400000">
            <a:off x="6358744" y="3499644"/>
            <a:ext cx="114300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16200000" flipH="1">
            <a:off x="7393801" y="3178967"/>
            <a:ext cx="1000132" cy="5000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428604"/>
            <a:ext cx="7358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Домашнее задание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48" y="2643182"/>
            <a:ext cx="72866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С. 38 учебника;</a:t>
            </a:r>
          </a:p>
          <a:p>
            <a:r>
              <a:rPr lang="ru-RU" sz="3600" b="1" dirty="0" smtClean="0">
                <a:solidFill>
                  <a:srgbClr val="00B050"/>
                </a:solidFill>
              </a:rPr>
              <a:t>Задание в тетради на печатной основе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43010" name="Picture 2" descr="http://im5-tub.yandex.net/i?id=44782488-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4000504"/>
            <a:ext cx="2643206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5852" y="928670"/>
            <a:ext cx="69294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Корень. Типы корневых систем.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3000372"/>
            <a:ext cx="80724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Корень</a:t>
            </a:r>
            <a:r>
              <a:rPr lang="ru-RU" sz="4000" dirty="0" smtClean="0"/>
              <a:t> – это вегетативный орган цветкового растения.</a:t>
            </a:r>
            <a:endParaRPr lang="ru-RU" sz="4000" dirty="0"/>
          </a:p>
        </p:txBody>
      </p:sp>
      <p:pic>
        <p:nvPicPr>
          <p:cNvPr id="17410" name="Picture 2" descr="http://im8-tub.yandex.net/i?id=48923860-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3857628"/>
            <a:ext cx="3000396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8662" y="1000108"/>
            <a:ext cx="72152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Значение корней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2928934"/>
            <a:ext cx="86439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000" b="1" dirty="0" smtClean="0">
                <a:solidFill>
                  <a:srgbClr val="00B050"/>
                </a:solidFill>
              </a:rPr>
              <a:t>удерживают растения в почве</a:t>
            </a:r>
          </a:p>
          <a:p>
            <a:pPr>
              <a:buFont typeface="Arial" pitchFamily="34" charset="0"/>
              <a:buChar char="•"/>
            </a:pPr>
            <a:r>
              <a:rPr lang="ru-RU" sz="4000" b="1" dirty="0" smtClean="0">
                <a:solidFill>
                  <a:srgbClr val="00B050"/>
                </a:solidFill>
              </a:rPr>
              <a:t>обеспечивают водой</a:t>
            </a:r>
          </a:p>
          <a:p>
            <a:pPr>
              <a:buFont typeface="Arial" pitchFamily="34" charset="0"/>
              <a:buChar char="•"/>
            </a:pPr>
            <a:r>
              <a:rPr lang="ru-RU" sz="4000" b="1" dirty="0" smtClean="0">
                <a:solidFill>
                  <a:srgbClr val="00B050"/>
                </a:solidFill>
              </a:rPr>
              <a:t>накапливают питательные вещества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72" y="714356"/>
            <a:ext cx="80724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Корневая система </a:t>
            </a:r>
            <a:r>
              <a:rPr lang="ru-RU" sz="6000" b="1" dirty="0" smtClean="0">
                <a:solidFill>
                  <a:srgbClr val="00B050"/>
                </a:solidFill>
              </a:rPr>
              <a:t>- это</a:t>
            </a:r>
            <a:endParaRPr lang="ru-RU" sz="6000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3116"/>
            <a:ext cx="8572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B050"/>
                </a:solidFill>
              </a:rPr>
              <a:t>многочисленные разветвления корня</a:t>
            </a:r>
            <a:endParaRPr lang="ru-RU" sz="6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785794"/>
            <a:ext cx="52149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Виды корней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43240" y="3714752"/>
            <a:ext cx="2928958" cy="2214578"/>
          </a:xfrm>
          <a:prstGeom prst="rect">
            <a:avLst/>
          </a:prstGeom>
          <a:solidFill>
            <a:srgbClr val="4C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143240" y="2071678"/>
            <a:ext cx="2928958" cy="16430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16200000" flipH="1">
            <a:off x="2607455" y="3964785"/>
            <a:ext cx="3429024" cy="35719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2964645" y="3964785"/>
            <a:ext cx="3429024" cy="35719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3714744" y="3000372"/>
            <a:ext cx="500066" cy="35719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4750595" y="3036091"/>
            <a:ext cx="571504" cy="35719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3500430" y="3286124"/>
            <a:ext cx="1000132" cy="2857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4429124" y="3357562"/>
            <a:ext cx="1000132" cy="1428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3536149" y="4464851"/>
            <a:ext cx="1214446" cy="2857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3893339" y="4893479"/>
            <a:ext cx="5000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16200000" flipH="1">
            <a:off x="4179091" y="4607727"/>
            <a:ext cx="1428760" cy="35719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6200000" flipH="1">
            <a:off x="4679157" y="5036355"/>
            <a:ext cx="857256" cy="35719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4000496" y="5286388"/>
            <a:ext cx="714380" cy="1428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4500562" y="5786454"/>
            <a:ext cx="642942" cy="1428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16200000" flipH="1">
            <a:off x="4786314" y="3643314"/>
            <a:ext cx="571504" cy="2857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>
            <a:off x="3321835" y="3964785"/>
            <a:ext cx="1143008" cy="21431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5400000">
            <a:off x="4143372" y="5500702"/>
            <a:ext cx="285752" cy="1428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16200000" flipH="1">
            <a:off x="4643438" y="4000504"/>
            <a:ext cx="428628" cy="2857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4786314" y="2857496"/>
            <a:ext cx="857256" cy="71438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>
            <a:off x="3071802" y="3000372"/>
            <a:ext cx="1428760" cy="71438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 flipH="1" flipV="1">
            <a:off x="4036215" y="2321711"/>
            <a:ext cx="21431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5400000" flipH="1" flipV="1">
            <a:off x="4750595" y="2321711"/>
            <a:ext cx="21431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4143372" y="2071678"/>
            <a:ext cx="714380" cy="331471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4643438" y="4857760"/>
            <a:ext cx="20002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5214942" y="3214686"/>
            <a:ext cx="1500198" cy="1428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5214942" y="3357562"/>
            <a:ext cx="1428760" cy="1428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5072066" y="5429264"/>
            <a:ext cx="157163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786578" y="3071810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6715140" y="3143248"/>
            <a:ext cx="2428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Придаточные корни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643702" y="4643446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Главный корень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715140" y="5286388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Боковые корни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500042"/>
            <a:ext cx="792961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По происхождению корни делят на главный, боковые и придаточные.</a:t>
            </a:r>
            <a:endParaRPr lang="ru-RU" sz="3200" i="1" dirty="0" smtClean="0"/>
          </a:p>
          <a:p>
            <a:r>
              <a:rPr lang="ru-RU" sz="3200" i="1" dirty="0" smtClean="0">
                <a:solidFill>
                  <a:srgbClr val="FF0000"/>
                </a:solidFill>
              </a:rPr>
              <a:t>Главный корень</a:t>
            </a:r>
            <a:r>
              <a:rPr lang="ru-RU" sz="3200" dirty="0" smtClean="0"/>
              <a:t> — </a:t>
            </a:r>
            <a:r>
              <a:rPr lang="ru-RU" sz="3200" dirty="0" err="1" smtClean="0"/>
              <a:t>корень</a:t>
            </a:r>
            <a:r>
              <a:rPr lang="ru-RU" sz="3200" dirty="0" smtClean="0"/>
              <a:t>, развивающийся из зародышевого корешка. </a:t>
            </a:r>
          </a:p>
          <a:p>
            <a:endParaRPr lang="ru-RU" sz="3200" dirty="0" smtClean="0"/>
          </a:p>
          <a:p>
            <a:r>
              <a:rPr lang="ru-RU" sz="3200" i="1" dirty="0" smtClean="0">
                <a:solidFill>
                  <a:srgbClr val="FF0000"/>
                </a:solidFill>
              </a:rPr>
              <a:t>Придаточные корни</a:t>
            </a:r>
            <a:r>
              <a:rPr lang="ru-RU" sz="3200" dirty="0" smtClean="0"/>
              <a:t> — </a:t>
            </a:r>
            <a:r>
              <a:rPr lang="ru-RU" sz="3200" dirty="0" err="1" smtClean="0"/>
              <a:t>корни</a:t>
            </a:r>
            <a:r>
              <a:rPr lang="ru-RU" sz="3200" dirty="0" smtClean="0"/>
              <a:t>, развивающиеся от стеблей, листьев. </a:t>
            </a:r>
          </a:p>
          <a:p>
            <a:endParaRPr lang="ru-RU" sz="3200" i="1" dirty="0" smtClean="0">
              <a:solidFill>
                <a:srgbClr val="FF0000"/>
              </a:solidFill>
            </a:endParaRPr>
          </a:p>
          <a:p>
            <a:r>
              <a:rPr lang="ru-RU" sz="3200" i="1" dirty="0" smtClean="0">
                <a:solidFill>
                  <a:srgbClr val="FF0000"/>
                </a:solidFill>
              </a:rPr>
              <a:t>Боковые корни</a:t>
            </a:r>
            <a:r>
              <a:rPr lang="ru-RU" sz="3200" dirty="0" smtClean="0"/>
              <a:t> — </a:t>
            </a:r>
            <a:r>
              <a:rPr lang="ru-RU" sz="3200" dirty="0" err="1" smtClean="0"/>
              <a:t>корни</a:t>
            </a:r>
            <a:r>
              <a:rPr lang="ru-RU" sz="3200" dirty="0" smtClean="0"/>
              <a:t>, развивающиеся на другом корне любого происхождения и являющиеся образованиями второго и последующих порядков ветвления.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357166"/>
            <a:ext cx="8286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Типы корневых систем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1643050"/>
            <a:ext cx="30003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Стержневая</a:t>
            </a:r>
          </a:p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хорошо развит главный корень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2066" y="1643050"/>
            <a:ext cx="31432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Мочковатая</a:t>
            </a:r>
          </a:p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главный корень недоразвит или</a:t>
            </a:r>
          </a:p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 рано отмирает</a:t>
            </a:r>
          </a:p>
          <a:p>
            <a:pPr algn="ctr"/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3500438"/>
            <a:ext cx="250033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429256" y="3571876"/>
            <a:ext cx="2643206" cy="2928958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313</Words>
  <Application>Microsoft Office PowerPoint</Application>
  <PresentationFormat>Экран (4:3)</PresentationFormat>
  <Paragraphs>71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Учитель</cp:lastModifiedBy>
  <cp:revision>39</cp:revision>
  <dcterms:modified xsi:type="dcterms:W3CDTF">2012-11-17T09:54:33Z</dcterms:modified>
</cp:coreProperties>
</file>